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7A4DB9-FADC-5F3E-35AE-7E7200D0C8D8}"/>
              </a:ext>
            </a:extLst>
          </p:cNvPr>
          <p:cNvSpPr>
            <a:spLocks noGrp="1"/>
          </p:cNvSpPr>
          <p:nvPr>
            <p:ph type="title"/>
          </p:nvPr>
        </p:nvSpPr>
        <p:spPr>
          <a:xfrm>
            <a:off x="2633864" y="519712"/>
            <a:ext cx="8596668" cy="1320800"/>
          </a:xfrm>
        </p:spPr>
        <p:txBody>
          <a:bodyPr>
            <a:normAutofit/>
          </a:bodyPr>
          <a:lstStyle/>
          <a:p>
            <a:r>
              <a:rPr lang="as-IN" sz="4800" b="1"/>
              <a:t>*স্মৃতির শর্ত*</a:t>
            </a:r>
            <a:endParaRPr lang="en-US" sz="4800" b="1"/>
          </a:p>
        </p:txBody>
      </p:sp>
      <p:sp>
        <p:nvSpPr>
          <p:cNvPr id="3" name="Subtitle 2">
            <a:extLst>
              <a:ext uri="{FF2B5EF4-FFF2-40B4-BE49-F238E27FC236}">
                <a16:creationId xmlns:a16="http://schemas.microsoft.com/office/drawing/2014/main" id="{584334A5-254E-19C5-D582-034C42D15072}"/>
              </a:ext>
            </a:extLst>
          </p:cNvPr>
          <p:cNvSpPr>
            <a:spLocks noGrp="1"/>
          </p:cNvSpPr>
          <p:nvPr>
            <p:ph type="subTitle" idx="4294967295"/>
          </p:nvPr>
        </p:nvSpPr>
        <p:spPr>
          <a:xfrm>
            <a:off x="0" y="3194050"/>
            <a:ext cx="7767638" cy="3152775"/>
          </a:xfrm>
        </p:spPr>
        <p:txBody>
          <a:bodyPr/>
          <a:lstStyle/>
          <a:p>
            <a:r>
              <a:rPr lang="en-US"/>
              <a:t> </a:t>
            </a:r>
          </a:p>
          <a:p>
            <a:endParaRPr lang="en-US"/>
          </a:p>
          <a:p>
            <a:endParaRPr lang="en-US"/>
          </a:p>
          <a:p>
            <a:r>
              <a:rPr lang="en-US"/>
              <a:t>     ,     </a:t>
            </a:r>
          </a:p>
        </p:txBody>
      </p:sp>
      <p:pic>
        <p:nvPicPr>
          <p:cNvPr id="4" name="Picture 4">
            <a:extLst>
              <a:ext uri="{FF2B5EF4-FFF2-40B4-BE49-F238E27FC236}">
                <a16:creationId xmlns:a16="http://schemas.microsoft.com/office/drawing/2014/main" id="{38E9C58B-41B7-B205-9985-80E9C58E055C}"/>
              </a:ext>
            </a:extLst>
          </p:cNvPr>
          <p:cNvPicPr>
            <a:picLocks noChangeAspect="1"/>
          </p:cNvPicPr>
          <p:nvPr/>
        </p:nvPicPr>
        <p:blipFill>
          <a:blip r:embed="rId2"/>
          <a:stretch>
            <a:fillRect/>
          </a:stretch>
        </p:blipFill>
        <p:spPr>
          <a:xfrm>
            <a:off x="1039091" y="1531421"/>
            <a:ext cx="8519045" cy="4146467"/>
          </a:xfrm>
          <a:prstGeom prst="rect">
            <a:avLst/>
          </a:prstGeom>
        </p:spPr>
      </p:pic>
    </p:spTree>
    <p:extLst>
      <p:ext uri="{BB962C8B-B14F-4D97-AF65-F5344CB8AC3E}">
        <p14:creationId xmlns:p14="http://schemas.microsoft.com/office/powerpoint/2010/main" val="427411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28B59-80B8-3347-C827-BDECE8F42059}"/>
              </a:ext>
            </a:extLst>
          </p:cNvPr>
          <p:cNvSpPr>
            <a:spLocks noGrp="1"/>
          </p:cNvSpPr>
          <p:nvPr>
            <p:ph type="title"/>
          </p:nvPr>
        </p:nvSpPr>
        <p:spPr>
          <a:xfrm>
            <a:off x="1793670" y="0"/>
            <a:ext cx="7978734" cy="7174675"/>
          </a:xfrm>
        </p:spPr>
        <p:txBody>
          <a:bodyPr>
            <a:normAutofit/>
          </a:bodyPr>
          <a:lstStyle/>
          <a:p>
            <a:r>
              <a:rPr lang="en-US" sz="3200" b="1">
                <a:solidFill>
                  <a:schemeClr val="tx2">
                    <a:lumMod val="75000"/>
                  </a:schemeClr>
                </a:solidFill>
              </a:rPr>
              <a:t>INSTITUTE-</a:t>
            </a:r>
            <a:r>
              <a:rPr lang="en-US" sz="3200"/>
              <a:t> KHATRA ADIBASI MAHAVIDYALAYA</a:t>
            </a:r>
            <a:br>
              <a:rPr lang="en-US" sz="3200"/>
            </a:br>
            <a:br>
              <a:rPr lang="en-US" sz="3200"/>
            </a:br>
            <a:r>
              <a:rPr lang="en-US" sz="3200" b="1">
                <a:solidFill>
                  <a:schemeClr val="tx2"/>
                </a:solidFill>
              </a:rPr>
              <a:t>DEPARTMENT</a:t>
            </a:r>
            <a:r>
              <a:rPr lang="en-US" sz="3200"/>
              <a:t> - PHILOSOPHY </a:t>
            </a:r>
            <a:br>
              <a:rPr lang="en-US" sz="3200"/>
            </a:br>
            <a:br>
              <a:rPr lang="en-US" sz="3200"/>
            </a:br>
            <a:r>
              <a:rPr lang="en-US" sz="3200" b="1">
                <a:solidFill>
                  <a:schemeClr val="tx1"/>
                </a:solidFill>
              </a:rPr>
              <a:t>SESSION</a:t>
            </a:r>
            <a:r>
              <a:rPr lang="en-US" sz="3200"/>
              <a:t> - 2019-2020</a:t>
            </a:r>
            <a:br>
              <a:rPr lang="en-US" sz="3200"/>
            </a:br>
            <a:br>
              <a:rPr lang="en-US" sz="3200"/>
            </a:br>
            <a:r>
              <a:rPr lang="en-US" sz="3200" b="1">
                <a:solidFill>
                  <a:schemeClr val="tx1"/>
                </a:solidFill>
              </a:rPr>
              <a:t>SEMESTER</a:t>
            </a:r>
            <a:r>
              <a:rPr lang="en-US" sz="3200"/>
              <a:t> –FOUR</a:t>
            </a:r>
            <a:br>
              <a:rPr lang="en-US" sz="3200"/>
            </a:br>
            <a:br>
              <a:rPr lang="en-US" sz="3200"/>
            </a:br>
            <a:r>
              <a:rPr lang="en-US" sz="3200" b="1">
                <a:solidFill>
                  <a:schemeClr val="tx1"/>
                </a:solidFill>
              </a:rPr>
              <a:t>SUBJECT</a:t>
            </a:r>
            <a:r>
              <a:rPr lang="en-US" sz="3200"/>
              <a:t> - PSYCHOLOGY </a:t>
            </a:r>
            <a:br>
              <a:rPr lang="en-US" sz="3200"/>
            </a:br>
            <a:br>
              <a:rPr lang="en-US" sz="3200"/>
            </a:br>
            <a:r>
              <a:rPr lang="en-US" sz="3200" b="1">
                <a:solidFill>
                  <a:schemeClr val="tx1"/>
                </a:solidFill>
              </a:rPr>
              <a:t>TOPIC</a:t>
            </a:r>
            <a:r>
              <a:rPr lang="en-US" sz="3200"/>
              <a:t> - MEMORY CONDITIONS</a:t>
            </a:r>
            <a:br>
              <a:rPr lang="en-US" sz="3200"/>
            </a:br>
            <a:br>
              <a:rPr lang="en-US" sz="3200"/>
            </a:br>
            <a:r>
              <a:rPr lang="en-US" sz="3200" b="1">
                <a:solidFill>
                  <a:schemeClr val="tx1"/>
                </a:solidFill>
              </a:rPr>
              <a:t>TEACHER’S NAME -</a:t>
            </a:r>
            <a:r>
              <a:rPr lang="en-US" sz="3200"/>
              <a:t> SHIULEE BANERJEE </a:t>
            </a:r>
          </a:p>
        </p:txBody>
      </p:sp>
    </p:spTree>
    <p:extLst>
      <p:ext uri="{BB962C8B-B14F-4D97-AF65-F5344CB8AC3E}">
        <p14:creationId xmlns:p14="http://schemas.microsoft.com/office/powerpoint/2010/main" val="82644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63ADF-D6DF-2D09-986D-4537546353B7}"/>
              </a:ext>
            </a:extLst>
          </p:cNvPr>
          <p:cNvSpPr>
            <a:spLocks noGrp="1"/>
          </p:cNvSpPr>
          <p:nvPr>
            <p:ph type="title"/>
          </p:nvPr>
        </p:nvSpPr>
        <p:spPr/>
        <p:txBody>
          <a:bodyPr/>
          <a:lstStyle/>
          <a:p>
            <a:r>
              <a:rPr lang="en-US"/>
              <a:t>  </a:t>
            </a:r>
            <a:r>
              <a:rPr lang="as-IN"/>
              <a:t>*স্মৃতির শর্ত*</a:t>
            </a:r>
            <a:endParaRPr lang="en-US"/>
          </a:p>
        </p:txBody>
      </p:sp>
      <p:sp>
        <p:nvSpPr>
          <p:cNvPr id="3" name="Content Placeholder 2">
            <a:extLst>
              <a:ext uri="{FF2B5EF4-FFF2-40B4-BE49-F238E27FC236}">
                <a16:creationId xmlns:a16="http://schemas.microsoft.com/office/drawing/2014/main" id="{A00A8696-9457-0CD1-2034-9AAA51133754}"/>
              </a:ext>
            </a:extLst>
          </p:cNvPr>
          <p:cNvSpPr>
            <a:spLocks noGrp="1"/>
          </p:cNvSpPr>
          <p:nvPr>
            <p:ph idx="1"/>
          </p:nvPr>
        </p:nvSpPr>
        <p:spPr/>
        <p:txBody>
          <a:bodyPr>
            <a:normAutofit/>
          </a:bodyPr>
          <a:lstStyle/>
          <a:p>
            <a:r>
              <a:rPr lang="as-IN" sz="2800" b="1">
                <a:solidFill>
                  <a:schemeClr val="tx1"/>
                </a:solidFill>
              </a:rPr>
              <a:t>স্মৃতি বলতে আমরা চলিত অর্থে 'মনে রাখা 'কে বুঝি।  অর্থাৎ মনোবিদ্যার পরিভাষায় কোন না কোন ভাবে অতীতের অভিজ্ঞতা সংরক্ষণ। এই সংরক্ষণ স্মৃতির চারটি শর্তের উপর নির্ভরশীল।  এই চারটি শর্ত হল- *১. অভিজ্ঞতার চয়ন বা শিক্ষা , ২. সংরক্ষণ, ৩. পুনঃ উৎপাদন,৪ .প্রত্যভিজ্ঞা* ।</a:t>
            </a:r>
            <a:endParaRPr lang="en-US" sz="2800" b="1">
              <a:solidFill>
                <a:schemeClr val="tx1"/>
              </a:solidFill>
            </a:endParaRPr>
          </a:p>
        </p:txBody>
      </p:sp>
    </p:spTree>
    <p:extLst>
      <p:ext uri="{BB962C8B-B14F-4D97-AF65-F5344CB8AC3E}">
        <p14:creationId xmlns:p14="http://schemas.microsoft.com/office/powerpoint/2010/main" val="2971304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47DAD0-016F-A22A-1506-492824D09012}"/>
              </a:ext>
            </a:extLst>
          </p:cNvPr>
          <p:cNvSpPr>
            <a:spLocks noGrp="1"/>
          </p:cNvSpPr>
          <p:nvPr>
            <p:ph idx="1"/>
          </p:nvPr>
        </p:nvSpPr>
        <p:spPr/>
        <p:txBody>
          <a:bodyPr>
            <a:normAutofit/>
          </a:bodyPr>
          <a:lstStyle/>
          <a:p>
            <a:r>
              <a:rPr lang="as-IN" sz="2800" b="1">
                <a:solidFill>
                  <a:schemeClr val="accent1"/>
                </a:solidFill>
              </a:rPr>
              <a:t>*অভিজ্ঞতার চয়ন বা শিক্ষা*</a:t>
            </a:r>
            <a:r>
              <a:rPr lang="as-IN" sz="2800"/>
              <a:t>: শৈশবে একটি কবিতা মুখস্ত করেছিলাম আজও সেটি মনে আছে। স্বভাবতই যদি কবিতাটি না শিখতাম তাহলে সেটি মনে থাকার কথা উঠত না অর্থাৎ বিষয়বস্তু মনে সংরক্ষিত হবার জন্য সর্বপ্রথম প্রয়োজন হলো বিষয়টি আয়ত্ত করা বা শেখা।</a:t>
            </a:r>
            <a:endParaRPr lang="en-US" sz="2800"/>
          </a:p>
        </p:txBody>
      </p:sp>
    </p:spTree>
    <p:extLst>
      <p:ext uri="{BB962C8B-B14F-4D97-AF65-F5344CB8AC3E}">
        <p14:creationId xmlns:p14="http://schemas.microsoft.com/office/powerpoint/2010/main" val="339491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14B481-E3F7-09E1-0773-7996888D13FC}"/>
              </a:ext>
            </a:extLst>
          </p:cNvPr>
          <p:cNvSpPr>
            <a:spLocks noGrp="1"/>
          </p:cNvSpPr>
          <p:nvPr>
            <p:ph idx="1"/>
          </p:nvPr>
        </p:nvSpPr>
        <p:spPr/>
        <p:txBody>
          <a:bodyPr>
            <a:normAutofit/>
          </a:bodyPr>
          <a:lstStyle/>
          <a:p>
            <a:r>
              <a:rPr lang="as-IN" sz="2800">
                <a:solidFill>
                  <a:schemeClr val="accent1"/>
                </a:solidFill>
              </a:rPr>
              <a:t>*সংরক্ষণ*:</a:t>
            </a:r>
            <a:r>
              <a:rPr lang="as-IN" sz="2800"/>
              <a:t> শিক্ষালব্ধ অভিজ্ঞতার মধ্যে যেগুলি স্মৃতির ভান্ডারে সংরক্ষিত হয় সেগুলি সম্বন্ধে স্মৃতি সম্ভব ;যেগুলি সংরক্ষিত হয় না সেগুলি ভুলে যায়। যেমন অতীতে তাজমহল দেখার সময় আমি এই  শহরের পথঘাট, ঘরবাড়ি ,দেখেছি, এ গুলির মধ্যে কেবল তাজমহলের অভিজ্ঞতায় আমার মনের সংরক্ষিত হয়েছে ।ফলে তাজমহল সম্বন্ধে আমার স্মৃতি সম্ভব।</a:t>
            </a:r>
            <a:endParaRPr lang="en-US" sz="2800"/>
          </a:p>
        </p:txBody>
      </p:sp>
    </p:spTree>
    <p:extLst>
      <p:ext uri="{BB962C8B-B14F-4D97-AF65-F5344CB8AC3E}">
        <p14:creationId xmlns:p14="http://schemas.microsoft.com/office/powerpoint/2010/main" val="627454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A1B984-2CBC-B33E-F909-D9660BEA1A13}"/>
              </a:ext>
            </a:extLst>
          </p:cNvPr>
          <p:cNvSpPr>
            <a:spLocks noGrp="1"/>
          </p:cNvSpPr>
          <p:nvPr>
            <p:ph idx="1"/>
          </p:nvPr>
        </p:nvSpPr>
        <p:spPr/>
        <p:txBody>
          <a:bodyPr>
            <a:normAutofit/>
          </a:bodyPr>
          <a:lstStyle/>
          <a:p>
            <a:r>
              <a:rPr lang="as-IN" sz="2800" b="1">
                <a:solidFill>
                  <a:schemeClr val="accent1"/>
                </a:solidFill>
              </a:rPr>
              <a:t>*পুনরুৎপাদন*:</a:t>
            </a:r>
            <a:r>
              <a:rPr lang="as-IN" sz="2800"/>
              <a:t> পুনরুৎপাদন বলতে বোঝায় অতীত অভিজ্ঞতাকে বর্তমানে প্রতিরূপে সাহায্যে পুনুর উৎপাদিত করা। অর্থাৎ স্মৃতি বলতে শুধু প্রয়োজনে সেই বিষয়টিকে পুনোর উৎপাদিত করা।</a:t>
            </a:r>
            <a:endParaRPr lang="en-US" sz="2800"/>
          </a:p>
        </p:txBody>
      </p:sp>
    </p:spTree>
    <p:extLst>
      <p:ext uri="{BB962C8B-B14F-4D97-AF65-F5344CB8AC3E}">
        <p14:creationId xmlns:p14="http://schemas.microsoft.com/office/powerpoint/2010/main" val="359024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9FF241-15FA-9760-2BA4-13C659545441}"/>
              </a:ext>
            </a:extLst>
          </p:cNvPr>
          <p:cNvSpPr>
            <a:spLocks noGrp="1"/>
          </p:cNvSpPr>
          <p:nvPr>
            <p:ph idx="1"/>
          </p:nvPr>
        </p:nvSpPr>
        <p:spPr>
          <a:xfrm>
            <a:off x="1295841" y="1942111"/>
            <a:ext cx="8596668" cy="5051752"/>
          </a:xfrm>
        </p:spPr>
        <p:txBody>
          <a:bodyPr>
            <a:normAutofit/>
          </a:bodyPr>
          <a:lstStyle/>
          <a:p>
            <a:r>
              <a:rPr lang="as-IN" sz="2800" b="1">
                <a:solidFill>
                  <a:schemeClr val="accent1"/>
                </a:solidFill>
              </a:rPr>
              <a:t>*প্রত্যভিজ্ঞা*:</a:t>
            </a:r>
            <a:r>
              <a:rPr lang="as-IN" sz="2800"/>
              <a:t> স্মৃতির চতুর্থ শর্ত কে বলা হয় প্রত্যাবিজ্ঞ্যা। এর অর্থ হল পরিচিতি বোধ ।অতীতে যে বস্তু সম্বন্ধে অভিজ্ঞতা হয়েছিল বর্তমানে সেই ব্যক্তি বা বস্তুকে দেখে 'পরিচিত' বলে বোধ করা।</a:t>
            </a:r>
            <a:endParaRPr lang="en-US" sz="2800"/>
          </a:p>
        </p:txBody>
      </p:sp>
    </p:spTree>
    <p:extLst>
      <p:ext uri="{BB962C8B-B14F-4D97-AF65-F5344CB8AC3E}">
        <p14:creationId xmlns:p14="http://schemas.microsoft.com/office/powerpoint/2010/main" val="154607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52306-5812-7B73-0C65-DB2B46AE0057}"/>
              </a:ext>
            </a:extLst>
          </p:cNvPr>
          <p:cNvSpPr>
            <a:spLocks noGrp="1"/>
          </p:cNvSpPr>
          <p:nvPr>
            <p:ph type="title"/>
          </p:nvPr>
        </p:nvSpPr>
        <p:spPr>
          <a:xfrm>
            <a:off x="2644184" y="2254827"/>
            <a:ext cx="8596668" cy="1320800"/>
          </a:xfrm>
        </p:spPr>
        <p:txBody>
          <a:bodyPr>
            <a:normAutofit/>
          </a:bodyPr>
          <a:lstStyle/>
          <a:p>
            <a:r>
              <a:rPr lang="en-US" sz="6600" b="1"/>
              <a:t>Thank you</a:t>
            </a:r>
          </a:p>
        </p:txBody>
      </p:sp>
    </p:spTree>
    <p:extLst>
      <p:ext uri="{BB962C8B-B14F-4D97-AF65-F5344CB8AC3E}">
        <p14:creationId xmlns:p14="http://schemas.microsoft.com/office/powerpoint/2010/main" val="4255491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*স্মৃতির শর্ত*</vt:lpstr>
      <vt:lpstr>INSTITUTE- KHATRA ADIBASI MAHAVIDYALAYA  DEPARTMENT - PHILOSOPHY   SESSION - 2019-2020  SEMESTER –FOUR  SUBJECT - PSYCHOLOGY   TOPIC - MEMORY CONDITIONS  TEACHER’S NAME - SHIULEE BANERJEE </vt:lpstr>
      <vt:lpstr>  *স্মৃতির শর্ত*</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*স্মৃতির শর্ত*</dc:title>
  <dc:creator>saptarshighosh679@gmail.com</dc:creator>
  <cp:lastModifiedBy>saptarshighosh679@gmail.com</cp:lastModifiedBy>
  <cp:revision>4</cp:revision>
  <dcterms:created xsi:type="dcterms:W3CDTF">2023-01-19T02:12:32Z</dcterms:created>
  <dcterms:modified xsi:type="dcterms:W3CDTF">2023-01-20T12:59:27Z</dcterms:modified>
</cp:coreProperties>
</file>